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64" r:id="rId10"/>
    <p:sldId id="273" r:id="rId11"/>
    <p:sldId id="27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597-45C2-4C35-BDA2-35CF113DB98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D22-8AB1-4192-8204-8B4C500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597-45C2-4C35-BDA2-35CF113DB98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D22-8AB1-4192-8204-8B4C500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597-45C2-4C35-BDA2-35CF113DB98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D22-8AB1-4192-8204-8B4C500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597-45C2-4C35-BDA2-35CF113DB98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D22-8AB1-4192-8204-8B4C500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597-45C2-4C35-BDA2-35CF113DB98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D22-8AB1-4192-8204-8B4C500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597-45C2-4C35-BDA2-35CF113DB98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D22-8AB1-4192-8204-8B4C500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597-45C2-4C35-BDA2-35CF113DB98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D22-8AB1-4192-8204-8B4C500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597-45C2-4C35-BDA2-35CF113DB98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D22-8AB1-4192-8204-8B4C500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597-45C2-4C35-BDA2-35CF113DB98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D22-8AB1-4192-8204-8B4C500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597-45C2-4C35-BDA2-35CF113DB98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D22-8AB1-4192-8204-8B4C500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597-45C2-4C35-BDA2-35CF113DB98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D22-8AB1-4192-8204-8B4C500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C6597-45C2-4C35-BDA2-35CF113DB986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3D22-8AB1-4192-8204-8B4C500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5%D0%BB%D0%B5%D0%BD%D0%BE%D0%B3%D1%80%D0%B0%D0%B4" TargetMode="External"/><Relationship Id="rId3" Type="http://schemas.openxmlformats.org/officeDocument/2006/relationships/hyperlink" Target="https://ru.wikipedia.org/wiki/1966_%D0%B3%D0%BE%D0%B4" TargetMode="External"/><Relationship Id="rId7" Type="http://schemas.openxmlformats.org/officeDocument/2006/relationships/hyperlink" Target="https://ru.wikipedia.org/wiki/%D0%9B%D0%B5%D0%BD%D0%B8%D0%BD%D0%B3%D1%80%D0%B0%D0%B4%D1%81%D0%BA%D0%BE%D0%B5_%D1%88%D0%BE%D1%81%D1%81%D0%B5_(%D0%9C%D0%BE%D1%81%D0%BA%D0%B2%D0%B0)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8%D1%82%D1%8B%D0%BA%D0%B8_(%D0%BC%D0%B5%D0%BC%D0%BE%D1%80%D0%B8%D0%B0%D0%BB)" TargetMode="External"/><Relationship Id="rId5" Type="http://schemas.openxmlformats.org/officeDocument/2006/relationships/hyperlink" Target="https://ru.wikipedia.org/wiki/%D0%A1%D0%BE%D0%BB%D0%B4%D0%B0%D1%82" TargetMode="External"/><Relationship Id="rId4" Type="http://schemas.openxmlformats.org/officeDocument/2006/relationships/hyperlink" Target="https://ru.wikipedia.org/wiki/%D0%9C%D0%BE%D1%81%D0%BA%D0%BE%D0%B2%D1%81%D0%BA%D0%B0%D1%8F_%D0%B1%D0%B8%D1%82%D0%B2%D0%B0_1941%E2%80%94194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5%D0%B7%D0%B8%D0%B4%D0%B5%D0%BD%D1%82%D1%81%D0%BA%D0%B8%D0%B9_%D0%BF%D0%BE%D0%BB%D0%BA" TargetMode="External"/><Relationship Id="rId13" Type="http://schemas.openxmlformats.org/officeDocument/2006/relationships/image" Target="../media/image20.png"/><Relationship Id="rId3" Type="http://schemas.openxmlformats.org/officeDocument/2006/relationships/hyperlink" Target="https://ru.wikipedia.org/wiki/12_%D0%B4%D0%B5%D0%BA%D0%B0%D0%B1%D1%80%D1%8F" TargetMode="External"/><Relationship Id="rId7" Type="http://schemas.openxmlformats.org/officeDocument/2006/relationships/hyperlink" Target="https://ru.wikipedia.org/wiki/%D0%9C%D0%B0%D0%B2%D0%B7%D0%BE%D0%BB%D0%B5%D0%B9_%D0%9B%D0%B5%D0%BD%D0%B8%D0%BD%D0%B0" TargetMode="External"/><Relationship Id="rId12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7%D0%B0%D1%81%D0%BE%D0%B2%D0%BE%D0%B9" TargetMode="External"/><Relationship Id="rId11" Type="http://schemas.openxmlformats.org/officeDocument/2006/relationships/hyperlink" Target="https://ru.wikipedia.org/wiki/2009_%D0%B3%D0%BE%D0%B4" TargetMode="External"/><Relationship Id="rId5" Type="http://schemas.openxmlformats.org/officeDocument/2006/relationships/hyperlink" Target="https://ru.wikipedia.org/wiki/%D0%A3%D0%BA%D0%B0%D0%B7_%D0%9F%D1%80%D0%B5%D0%B7%D0%B8%D0%B4%D0%B5%D0%BD%D1%82%D0%B0_%D0%A0%D0%BE%D1%81%D1%81%D0%B8%D0%B9%D1%81%D0%BA%D0%BE%D0%B9_%D0%A4%D0%B5%D0%B4%D0%B5%D1%80%D0%B0%D1%86%D0%B8%D0%B8" TargetMode="External"/><Relationship Id="rId10" Type="http://schemas.openxmlformats.org/officeDocument/2006/relationships/hyperlink" Target="https://ru.wikipedia.org/wiki/17_%D0%BD%D0%BE%D1%8F%D0%B1%D1%80%D1%8F" TargetMode="External"/><Relationship Id="rId4" Type="http://schemas.openxmlformats.org/officeDocument/2006/relationships/hyperlink" Target="https://ru.wikipedia.org/wiki/1997_%D0%B3%D0%BE%D0%B4" TargetMode="External"/><Relationship Id="rId9" Type="http://schemas.openxmlformats.org/officeDocument/2006/relationships/hyperlink" Target="https://ru.wikipedia.org/wiki/%D0%9F%D1%80%D0%B5%D0%B7%D0%B8%D0%B4%D0%B5%D0%BD%D1%82_%D0%A0%D0%BE%D1%81%D1%81%D0%B8%D0%B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1%81%D1%83%D0%B4%D0%B0%D1%80%D1%81%D1%82%D0%B2%D0%B5%D0%BD%D0%BD%D0%B0%D1%8F_%D0%B4%D1%83%D0%BC%D0%B0_%D0%A0%D0%A4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B%D0%B5%D0%BD%D0%B8%D0%BD%D0%B3%D1%80%D0%B0%D0%B4%D1%81%D0%BA%D0%BE%D0%B5_%D1%88%D0%BE%D1%81%D1%81%D0%B5_(%D0%9C%D0%BE%D1%81%D0%BA%D0%B2%D0%B0)" TargetMode="External"/><Relationship Id="rId5" Type="http://schemas.openxmlformats.org/officeDocument/2006/relationships/hyperlink" Target="https://ru.wikipedia.org/wiki/%D0%A8%D1%82%D1%8B%D0%BA%D0%B8_(%D0%BC%D0%B5%D0%BC%D0%BE%D1%80%D0%B8%D0%B0%D0%BB)" TargetMode="External"/><Relationship Id="rId4" Type="http://schemas.openxmlformats.org/officeDocument/2006/relationships/hyperlink" Target="https://ru.wikipedia.org/wiki/%D0%A1%D0%BE%D0%BB%D0%B4%D0%B0%D1%8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-linki.ru/Page/1137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9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1604" y="214290"/>
            <a:ext cx="6195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НЕИЗВЕСТНЫЙ   СОЛДАТ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643578"/>
            <a:ext cx="6357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ИМЯ ТВОЁ </a:t>
            </a:r>
            <a:r>
              <a:rPr lang="ru-RU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НЕИЗВЕСТНО</a:t>
            </a: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ПОДВИГ ТВОЙ </a:t>
            </a:r>
            <a:r>
              <a:rPr lang="ru-RU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БЕССМЕРТЕН</a:t>
            </a:r>
            <a:endParaRPr lang="ru-RU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5777" y="398651"/>
            <a:ext cx="2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Arial Black" pitchFamily="34" charset="0"/>
              </a:rPr>
              <a:t>Саранск </a:t>
            </a:r>
          </a:p>
          <a:p>
            <a:endParaRPr lang="ru-RU" sz="36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User\Desktop\памятн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294"/>
            <a:ext cx="4820558" cy="642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343131" cy="289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3254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428604"/>
            <a:ext cx="566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Arial Black" pitchFamily="34" charset="0"/>
              </a:rPr>
              <a:t>П. Зубова Поляна  </a:t>
            </a:r>
          </a:p>
          <a:p>
            <a:endParaRPr lang="ru-RU" sz="36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5625810" cy="473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1386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1158397"/>
            <a:ext cx="7382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3 декабря 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  <a:hlinkClick r:id="rId3" tooltip="1966 год"/>
              </a:rPr>
              <a:t>1966 года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, в  честь 25-летней годовщины 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  <a:hlinkClick r:id="rId4" tooltip="Московская битва 1941—1942"/>
              </a:rPr>
              <a:t>разгрома немецких войск под Москвой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, прах неизвестного 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  <a:hlinkClick r:id="rId5" tooltip="Солдат"/>
              </a:rPr>
              <a:t>солдата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 был перенесён из 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  <a:hlinkClick r:id="rId6" tooltip="Штыки (мемориал)"/>
              </a:rPr>
              <a:t>братской могилы на 41-м километре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  <a:hlinkClick r:id="rId7" tooltip="Ленинградское шоссе (Москва)"/>
              </a:rPr>
              <a:t>Ленинградского шоссе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 (на въезде в город 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  <a:hlinkClick r:id="rId8" tooltip="Зеленоград"/>
              </a:rPr>
              <a:t>Зеленоград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) и торжественно захоронен в Александровском саду</a:t>
            </a:r>
            <a:endParaRPr lang="ru-RU" sz="2000" dirty="0">
              <a:solidFill>
                <a:srgbClr val="0070C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7" y="1357298"/>
            <a:ext cx="6950006" cy="4460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42860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Arial Black" pitchFamily="34" charset="0"/>
              </a:rPr>
              <a:t>   Могила Неизвестного солдата</a:t>
            </a:r>
            <a:endParaRPr lang="ru-RU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С 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  <a:hlinkClick r:id="rId3" tooltip="12 декабря"/>
              </a:rPr>
              <a:t>12 декабря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  <a:hlinkClick r:id="rId4" tooltip="1997 год"/>
              </a:rPr>
              <a:t>1997 года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 в соответствии с 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  <a:hlinkClick r:id="rId5" tooltip="Указ Президента Российской Федерации"/>
              </a:rPr>
              <a:t>Указом Президента России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 ПОСТ №1 Почётного 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  <a:hlinkClick r:id="rId6" tooltip="Часовой"/>
              </a:rPr>
              <a:t>караула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 был перенесён от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  <a:hlinkClick r:id="rId7" tooltip="Мавзолей Ленина"/>
              </a:rPr>
              <a:t>Мавзолея  Ленина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 к Могиле Неизвестного солдата. Караул осуществляется военнослужащими 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  <a:hlinkClick r:id="rId8" tooltip="Президентский полк"/>
              </a:rPr>
              <a:t>Президентского полка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. Смена караула происходит каждый час.</a:t>
            </a:r>
          </a:p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Согласно Указу 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  <a:hlinkClick r:id="rId9" tooltip="Президент России"/>
              </a:rPr>
              <a:t>Президента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 № 1297 от 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  <a:hlinkClick r:id="rId10" tooltip="17 ноября"/>
              </a:rPr>
              <a:t>17 ноября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  <a:hlinkClick r:id="rId11" tooltip="2009 год"/>
              </a:rPr>
              <a:t>2009 года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 памятнику присвоен статус Общенационального мемориала воинской славы.</a:t>
            </a:r>
            <a:endParaRPr lang="ru-RU" sz="2000" b="0" i="0" dirty="0">
              <a:solidFill>
                <a:schemeClr val="bg1">
                  <a:lumMod val="85000"/>
                </a:schemeClr>
              </a:solidFill>
              <a:effectLst/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 (96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80288" y="262387"/>
            <a:ext cx="4320612" cy="273456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504" y="3284984"/>
            <a:ext cx="4327396" cy="324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44291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24 октября 2014 года 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  <a:hlinkClick r:id="rId3" tooltip="Государственная дума РФ"/>
              </a:rPr>
              <a:t>Государственная дума РФ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 объявила 3 декабря памятной датой России — Днём неизвестного солдата. Дата установлена в честь памяти обо всех погибших в годы Великой Отечественной войны неизвестных солдатах и совпадает с днём, когда прах неизвестного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  <a:hlinkClick r:id="rId4" tooltip="Солдат"/>
              </a:rPr>
              <a:t>солдата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 был перенесён из 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  <a:hlinkClick r:id="rId5" tooltip="Штыки (мемориал)"/>
              </a:rPr>
              <a:t>братской могилы на 41-м  километре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  <a:hlinkClick r:id="rId6" tooltip="Ленинградское шоссе (Москва)"/>
              </a:rPr>
              <a:t>Ленинградского шоссе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 и торжественно захоронен в Александровском саду</a:t>
            </a:r>
            <a:endParaRPr lang="ru-RU" sz="2000" dirty="0">
              <a:solidFill>
                <a:schemeClr val="bg1">
                  <a:lumMod val="85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7270"/>
            <a:ext cx="3387080" cy="508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048672" cy="481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979996" cy="447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FF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357166"/>
            <a:ext cx="414337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Война - короче нету слова.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Война - печальней нету слова.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Война - святее нету слова.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тоске и славе этих лет,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 на устах у нас иного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Ещё не может быть, и нет.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Мы здесь с тобой не потому, что дата,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Как злой осколок, память жжет в груди.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 могиле Неизвестного солдата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Ты в праздники и будни приходи.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Он защитил тебя на поле боя,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Упал, ни шагу не ступив назад.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 имя есть у этого героя –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Великой Армии простой солдат.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 descr="i (10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286124"/>
            <a:ext cx="4492988" cy="3179001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28604"/>
            <a:ext cx="4286280" cy="2502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20000">
            <a:off x="421412" y="620261"/>
            <a:ext cx="2999145" cy="1874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3" y="35716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Будем хранить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память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в наших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сердцах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1765254"/>
            <a:ext cx="460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Да здравствует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МИР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во всём мире!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5632584" cy="352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AM_6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5255"/>
            <a:ext cx="8328926" cy="62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6332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9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В ходе войн, множество солдат погибло и  они не были опознаны.</a:t>
            </a:r>
            <a:endParaRPr lang="ru-RU" sz="2800" dirty="0">
              <a:solidFill>
                <a:srgbClr val="0070C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00808"/>
            <a:ext cx="3810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AM_6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692695"/>
            <a:ext cx="7800866" cy="58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3680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AM_6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656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AM_6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3304"/>
            <a:ext cx="4503036" cy="60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1856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9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643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  <a:cs typeface="Times New Roman" panose="02020603050405020304" pitchFamily="18" charset="0"/>
              </a:rPr>
              <a:t> После окончания кровопролитной 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  <a:hlinkClick r:id="rId3"/>
              </a:rPr>
              <a:t> войны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  многие </a:t>
            </a: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  <a:cs typeface="Times New Roman" panose="02020603050405020304" pitchFamily="18" charset="0"/>
              </a:rPr>
              <a:t>государства, в том числе и Россия, устанавливают памятники Неизвестному солдату, символизирующие память, благодарность и уважение всем погибшим солдатам</a:t>
            </a:r>
            <a:endParaRPr lang="ru-RU" sz="2400" b="0" i="0" dirty="0">
              <a:solidFill>
                <a:srgbClr val="FFC000"/>
              </a:solidFill>
              <a:effectLst/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816957"/>
            <a:ext cx="5078368" cy="380877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764704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Обычно, </a:t>
            </a: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такие памятники ставятся на могиле, в которой находятся </a:t>
            </a: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погибшие солдаты, личность </a:t>
            </a: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чья неизвестна и считается невозможным её установление.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При </a:t>
            </a: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захоронение проводятся </a:t>
            </a: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многочисленные исследования, для того чтобы удостовериться, что солдат действительно погиб в бою или умер от ран, не был дезертиром или пленным, принадлежит к соответствующей </a:t>
            </a: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армии.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2400" b="1" dirty="0" smtClean="0">
                <a:solidFill>
                  <a:srgbClr val="FFC000"/>
                </a:solidFill>
                <a:latin typeface="Arial Black" pitchFamily="34" charset="0"/>
              </a:rPr>
              <a:t>.</a:t>
            </a:r>
            <a:endParaRPr lang="ru-RU" sz="24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214291"/>
            <a:ext cx="900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Arial Black" pitchFamily="34" charset="0"/>
              </a:rPr>
              <a:t>     Памятники в городах:</a:t>
            </a:r>
            <a:endParaRPr lang="ru-RU" sz="40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2" y="1052735"/>
            <a:ext cx="4719248" cy="5648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214941" y="922177"/>
            <a:ext cx="360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Arial Black" pitchFamily="34" charset="0"/>
              </a:rPr>
              <a:t>Новокузнецк</a:t>
            </a:r>
            <a:endParaRPr lang="ru-RU" sz="36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98" y="2924944"/>
            <a:ext cx="25922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571480"/>
            <a:ext cx="5150376" cy="4313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2132" y="357166"/>
            <a:ext cx="2879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Arial Black" pitchFamily="34" charset="0"/>
              </a:rPr>
              <a:t>Волгоград</a:t>
            </a:r>
            <a:endParaRPr lang="ru-RU" sz="36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913112" cy="436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5049"/>
            <a:ext cx="3786214" cy="5052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6136" y="4286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Arial Black" pitchFamily="34" charset="0"/>
              </a:rPr>
              <a:t>Одесса</a:t>
            </a:r>
            <a:endParaRPr lang="ru-RU" sz="36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31165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9704" y="476672"/>
            <a:ext cx="2412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Arial Black" pitchFamily="34" charset="0"/>
              </a:rPr>
              <a:t>Казань</a:t>
            </a:r>
            <a:endParaRPr lang="ru-RU" sz="36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9" y="1066428"/>
            <a:ext cx="630019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09" y="4437112"/>
            <a:ext cx="2862064" cy="214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9322" y="428604"/>
            <a:ext cx="2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Arial Black" pitchFamily="34" charset="0"/>
              </a:rPr>
              <a:t>Берлин</a:t>
            </a:r>
          </a:p>
          <a:p>
            <a:pPr algn="ctr"/>
            <a:r>
              <a:rPr lang="ru-RU" sz="3600" dirty="0" err="1" smtClean="0">
                <a:solidFill>
                  <a:srgbClr val="00B0F0"/>
                </a:solidFill>
                <a:latin typeface="Arial Black" pitchFamily="34" charset="0"/>
              </a:rPr>
              <a:t>Трептов</a:t>
            </a:r>
            <a:r>
              <a:rPr lang="ru-RU" sz="3600" dirty="0" smtClean="0">
                <a:solidFill>
                  <a:srgbClr val="00B0F0"/>
                </a:solidFill>
                <a:latin typeface="Arial Black" pitchFamily="34" charset="0"/>
              </a:rPr>
              <a:t>- парк</a:t>
            </a:r>
          </a:p>
          <a:p>
            <a:endParaRPr lang="ru-RU" sz="36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06" y="3717032"/>
            <a:ext cx="4070695" cy="271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7" y="260648"/>
            <a:ext cx="4151434" cy="582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220</Words>
  <Application>Microsoft Office PowerPoint</Application>
  <PresentationFormat>Экран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007</dc:creator>
  <cp:lastModifiedBy>user</cp:lastModifiedBy>
  <cp:revision>33</cp:revision>
  <dcterms:created xsi:type="dcterms:W3CDTF">2014-12-01T15:42:33Z</dcterms:created>
  <dcterms:modified xsi:type="dcterms:W3CDTF">2014-12-11T10:17:58Z</dcterms:modified>
</cp:coreProperties>
</file>